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3" r:id="rId3"/>
    <p:sldId id="2147375621" r:id="rId4"/>
    <p:sldId id="2147375634" r:id="rId5"/>
    <p:sldId id="2147375642" r:id="rId6"/>
    <p:sldId id="2147375618" r:id="rId7"/>
    <p:sldId id="2147375608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09A00A-8B2E-D778-F1A2-032168F24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301EE59-3D1C-CD6E-5BA0-549972C58D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279666-CC5A-A1CB-080F-0143051A8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30B-B699-453E-91AE-C1D6D10CB761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DDCF51-EF1E-AE50-204B-77BD44CC8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872AEF-0712-1657-DAF2-5682D542A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B684F-9350-4FCA-8DD2-5954AA58B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199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B149F6-9115-6C45-6043-579047B31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C1DF834-3C7A-B8CA-C9DF-BB92C9CF89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969C19-27B3-8101-770D-85A8985C5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30B-B699-453E-91AE-C1D6D10CB761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CC1AC8-4694-B876-5AE0-1DFFA5A58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D304F2-68B9-F793-E141-50CF64A45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B684F-9350-4FCA-8DD2-5954AA58B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773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9C75FA6-855A-5A3D-24E1-79BF248DA5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9D693C7-6659-6D6A-1595-4023DC0AA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CEA436-1602-8BFD-D46E-FA080E1BD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30B-B699-453E-91AE-C1D6D10CB761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0C3C3B-C868-7812-60C8-6DB328754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5D8855-A6D5-F43B-1B90-0DE7198B0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B684F-9350-4FCA-8DD2-5954AA58B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013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ED866A-6F21-A501-AA10-F178D6BC3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A2B32D-1E66-9812-8C30-D41FB8CC7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03C402-7014-267C-ED2A-619ECA962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30B-B699-453E-91AE-C1D6D10CB761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F9F07C-04CF-26D2-8415-8418E90E3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CACEC8-728A-1788-A424-9B431268D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B684F-9350-4FCA-8DD2-5954AA58B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19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79665-CBD3-8FD4-1F5C-5A8E12475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F38E5AC-728B-8C74-8A01-9D13D47A1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A9B13F-0594-C120-F54A-351723BB0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30B-B699-453E-91AE-C1D6D10CB761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610DB9-BD6C-F805-089A-EA566FEDA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9C574F-C416-B417-9B65-C32230527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B684F-9350-4FCA-8DD2-5954AA58B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769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C95A47-9425-7579-5FBA-E347CD382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2DCE36-97C2-E26B-6BE4-4A12AF66D4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4136B7-25CD-BDAA-97F7-8D305110F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6B6E20-C1B3-45CE-8425-0A688F0C5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30B-B699-453E-91AE-C1D6D10CB761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E52922-B2A1-6667-89DC-BF5589066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84E0CCA-E914-8E68-DD74-7F2B8E919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B684F-9350-4FCA-8DD2-5954AA58B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33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C9C2BF-2441-137F-0838-49B150F71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0EBC5D5-9527-E5CE-B3B1-9AFD6943C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EEBF4F3-1E5A-5BEC-5470-E11801F64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D6B925E-3258-B3DF-703E-0FFC00B364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4992008-9691-4811-FC02-470906CBA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A35E062-4048-4C41-0033-F3B672C06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30B-B699-453E-91AE-C1D6D10CB761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25B563B-4BD4-BC29-6DE0-AFB7632DA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4124578-E2AF-9C4B-5179-49B03B6E5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B684F-9350-4FCA-8DD2-5954AA58B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84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C582CE-C1E7-03E3-A61C-E09863C66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456DA6C-601D-B0F6-25E8-29F1B52E5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30B-B699-453E-91AE-C1D6D10CB761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559FC04-2644-C510-3C0E-DB30DD3E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F1868EC-5B4E-2421-672B-ADC615718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B684F-9350-4FCA-8DD2-5954AA58B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06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AA5C329-CF4D-26D3-5AB9-9737EB0FA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30B-B699-453E-91AE-C1D6D10CB761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A931710-210F-7475-CE6D-F98161413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A057708-0731-2751-8C78-ECA8E7F05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B684F-9350-4FCA-8DD2-5954AA58B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297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97A9F1-4227-5B3B-ABD8-B87D281D2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0DB5ED-B5BB-2F95-4298-DD5DC81D7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608952F-55AC-ADD6-1B2F-A83377EAD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D07991-46E7-E85A-7BC0-DABD207DC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30B-B699-453E-91AE-C1D6D10CB761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DBAC1C1-4CF6-B9EC-0971-016582030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10A2DB4-9A9B-B931-592E-2C33944E7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B684F-9350-4FCA-8DD2-5954AA58B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13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95741D-DCBA-3412-036E-D57D2EE46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FD652A6-3031-4C73-DEA1-AD491F0342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17B4D62-97A4-032D-BE5D-C3BEBA739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DDC50C5-9DE9-16C6-2281-DD528063B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30B-B699-453E-91AE-C1D6D10CB761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7EF4623-6ADE-060A-81C6-C4A505AD2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6B5BF70-2036-A687-3333-3B433DBC7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B684F-9350-4FCA-8DD2-5954AA58B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88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E6BDE78-D0C5-BE5A-8C2F-2AAC14261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5AD6988-BCF2-72A0-1905-F84435D32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E31F61-3E79-E486-A344-A434207A5A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2830B-B699-453E-91AE-C1D6D10CB761}" type="datetimeFigureOut">
              <a:rPr lang="it-IT" smtClean="0"/>
              <a:t>03/04/2023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916D89-1D89-CC24-E3C1-0855629AF0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ED8BDF-660D-4BC6-80C8-3B68970DC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B684F-9350-4FCA-8DD2-5954AA58B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87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gs.mef.gov.it/VERSIONE-I/attivita_istituzionali/monitoraggio/piano_nazionale_per_gli_investimenti_complementari_al_pnrr/fondo_opere_indifferibili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assistenzatecnica.regis@mef.gov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1C4913-4E1C-5A36-D606-CAA74FD492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it-IT" sz="60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sz="60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Fondo Opere Indifferibili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E11D887-5BEB-E406-CF2E-30CF4A1250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Procedura semplificata e Procedura Ordinaria Anno 2023</a:t>
            </a:r>
          </a:p>
          <a:p>
            <a:endParaRPr lang="it-IT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sz="2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Estratto intervento dott.ssa Sonia </a:t>
            </a:r>
            <a:r>
              <a:rPr lang="it-IT" sz="2400" b="1" dirty="0" err="1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Caffù</a:t>
            </a:r>
            <a:r>
              <a:rPr lang="it-IT" sz="2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– MEF RGS</a:t>
            </a:r>
          </a:p>
          <a:p>
            <a:r>
              <a:rPr lang="it-IT" sz="2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Parma 28 marzo 2023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2941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4200" cy="841883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Arial"/>
              </a:rPr>
              <a:t>PROCEDURA SEMPLIFICATA 2023 -</a:t>
            </a:r>
            <a:r>
              <a:rPr lang="it-IT" sz="1600" b="1" u="sng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/>
              </a:rPr>
              <a:t> </a:t>
            </a:r>
            <a:r>
              <a:rPr lang="it-IT" sz="20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Comma 370 dell’art.1 della Legge n.197/2022 </a:t>
            </a:r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819150" y="1299287"/>
            <a:ext cx="10553700" cy="507352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it-IT" sz="2000" b="1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Per l’anno 2023, alla preassegnazione accedono, su base semestrale, gli enti locali attuatori che avviano le procedure di affidamento delle opere pubbliche dal 1° gennaio 2023 al 31 dicembre 2023.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it-IT" sz="2000" b="0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Le amministrazioni statali finanziatrici degli interventi o titolari dei relativi programmi di investimento provvedono, entro e non oltre il 5 gennaio 2023, ad aggiornare i sistemi di monitoraggio del Dipartimento della Ragioneria generale dello Stato completando l’inizializzazione dei pro-getti oggetto di finanziamento e le attività di profilazione degli utenti.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it-IT" sz="2000" b="1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Entro il 10 gennaio 2023 e il 10 giugno 2023 </a:t>
            </a:r>
            <a:r>
              <a:rPr lang="it-IT" sz="2000" b="0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le amministrazioni statali finanziatrici individuano, sulla base dei dati presenti nei citati sistemi informativi, l’elenco degli enti locali potenzialmente destinatari della </a:t>
            </a:r>
            <a:r>
              <a:rPr lang="it-IT" sz="2000" b="0" i="0" u="none" strike="noStrike" baseline="0" dirty="0" err="1">
                <a:solidFill>
                  <a:schemeClr val="accent1">
                    <a:lumMod val="50000"/>
                  </a:schemeClr>
                </a:solidFill>
              </a:rPr>
              <a:t>preassegna</a:t>
            </a:r>
            <a:r>
              <a:rPr lang="it-IT" sz="2000" b="0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-zione, completo dei codici unici di progetto (CUP). Tale </a:t>
            </a:r>
            <a:r>
              <a:rPr lang="it-IT" sz="2000" b="1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elenco</a:t>
            </a:r>
            <a:r>
              <a:rPr lang="it-IT" sz="2000" b="0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 viene pubblicato nel sito internet istituzionale dell’amministrazione statale finanziatrice entro i medesimi termini.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it-IT" sz="2000" b="1" i="0" u="sng" strike="noStrike" baseline="0" dirty="0">
                <a:solidFill>
                  <a:schemeClr val="accent1">
                    <a:lumMod val="50000"/>
                  </a:schemeClr>
                </a:solidFill>
              </a:rPr>
              <a:t>Entro i successivi venti giorni gli enti locali </a:t>
            </a:r>
            <a:r>
              <a:rPr lang="it-IT" sz="2000" b="0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accedono all’apposita piattaforma informatica già in uso presso il Dipartimento della Ragioneria generale dello Stato al fine di confermare la preassegnazione. La mancata conferma equivale a rinuncia alla </a:t>
            </a:r>
            <a:r>
              <a:rPr lang="it-IT" sz="2000" b="0" i="0" u="none" strike="noStrike" baseline="0" dirty="0" err="1">
                <a:solidFill>
                  <a:schemeClr val="accent1">
                    <a:lumMod val="50000"/>
                  </a:schemeClr>
                </a:solidFill>
              </a:rPr>
              <a:t>pre</a:t>
            </a:r>
            <a:r>
              <a:rPr lang="it-IT" sz="2000" b="0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-assegnazione e l’ente locale può accedere alla procedura di cui al comma 7 e seguenti.</a:t>
            </a:r>
          </a:p>
        </p:txBody>
      </p:sp>
    </p:spTree>
    <p:extLst>
      <p:ext uri="{BB962C8B-B14F-4D97-AF65-F5344CB8AC3E}">
        <p14:creationId xmlns:p14="http://schemas.microsoft.com/office/powerpoint/2010/main" val="2890818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4200" cy="841883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Arial"/>
              </a:rPr>
              <a:t>PROCEDURA SEMPLIFICATA 2023</a:t>
            </a:r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838200" y="1085850"/>
            <a:ext cx="10553700" cy="56197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endParaRPr lang="it-IT" sz="2400" b="1" i="0" u="none" strike="noStrike" baseline="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it-IT" sz="2400" b="1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Con Decreto del Ragioniere generale dello Stato</a:t>
            </a:r>
            <a:r>
              <a:rPr lang="it-IT" sz="2400" b="0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 è approvato </a:t>
            </a:r>
            <a:r>
              <a:rPr lang="it-IT" sz="2400" b="1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l’elenco degli interventi per i quali sia stata riscontrata attraverso i sistemi informativi del Dipartimento della Ragioneria generale dello Stato la conferma di accettazione della preassegnazione</a:t>
            </a:r>
            <a:r>
              <a:rPr lang="it-IT" sz="2400" b="0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. Il decreto costituisce titolo per l’accertamento delle risorse a bilancio.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it-IT" sz="2400" b="0" i="0" u="none" strike="noStrike" baseline="0" dirty="0">
                <a:solidFill>
                  <a:schemeClr val="accent1">
                    <a:lumMod val="50000"/>
                  </a:schemeClr>
                </a:solidFill>
              </a:rPr>
              <a:t>Con il Decreto sono definite le modalità di verifica dell’importo effettivamente spettante, nei limiti del contributo preassegnato e le modalità di revoca, da parte dell’amministrazione titolare, in caso di mancato rispetto del termine di avvio delle procedure di affidamento delle opere pubbliche. </a:t>
            </a:r>
            <a:endParaRPr lang="it-I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it-IT" sz="2800" b="1" dirty="0">
                <a:solidFill>
                  <a:srgbClr val="FF0000"/>
                </a:solidFill>
              </a:rPr>
              <a:t>Decreto del Ragioniere generale dello Stato n. 124 del 13 marzo 2023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, pubblicato in </a:t>
            </a:r>
            <a:r>
              <a:rPr lang="it-IT" b="0" i="0" dirty="0">
                <a:solidFill>
                  <a:srgbClr val="4A970B"/>
                </a:solidFill>
                <a:effectLst/>
                <a:latin typeface="Arial" panose="020B0604020202020204" pitchFamily="34" charset="0"/>
              </a:rPr>
              <a:t>GU n.75 del 29-3-2023</a:t>
            </a:r>
            <a:endParaRPr lang="it-IT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endParaRPr lang="it-IT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72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7637AA-089F-A236-1F08-0AC28C25E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 sz="2800" b="1" dirty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Arial"/>
              </a:rPr>
            </a:br>
            <a:r>
              <a:rPr lang="it-IT" sz="2800" b="1" dirty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Arial"/>
              </a:rPr>
              <a:t>DECRETO  DEL MINISTRO DELL’ECONOMIA E FINANZE n. 58 DEL 10 FEBBRAIO 2023 – PROCEDURA ORDINARIA 2023 (GU 09/03/2023)</a:t>
            </a:r>
            <a:br>
              <a:rPr lang="it-IT" sz="2800" b="1" dirty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Arial"/>
              </a:rPr>
            </a:br>
            <a:r>
              <a:rPr lang="it-IT" sz="2800" b="1" dirty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Arial"/>
              </a:rPr>
              <a:t>AVVIO DELLA PROCEDURA ORDINARIA 2023</a:t>
            </a:r>
            <a:br>
              <a:rPr lang="it-IT" sz="2800" b="1" dirty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Arial"/>
              </a:rPr>
            </a:br>
            <a:r>
              <a:rPr lang="it-IT" sz="2800" b="1" dirty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Arial"/>
              </a:rPr>
              <a:t>(Art.3)</a:t>
            </a:r>
            <a:br>
              <a:rPr lang="it-IT" sz="2800" b="1" dirty="0">
                <a:solidFill>
                  <a:srgbClr val="5B9BD5">
                    <a:lumMod val="50000"/>
                  </a:srgbClr>
                </a:solidFill>
                <a:highlight>
                  <a:srgbClr val="FFFF00"/>
                </a:highlight>
                <a:latin typeface="+mn-lt"/>
                <a:ea typeface="+mn-ea"/>
                <a:cs typeface="Arial"/>
              </a:rPr>
            </a:br>
            <a:endParaRPr lang="it-IT" sz="2800" b="1" dirty="0">
              <a:solidFill>
                <a:srgbClr val="5B9BD5">
                  <a:lumMod val="50000"/>
                </a:srgbClr>
              </a:solidFill>
              <a:highlight>
                <a:srgbClr val="FFFF00"/>
              </a:highlight>
              <a:latin typeface="+mn-lt"/>
              <a:ea typeface="+mn-ea"/>
              <a:cs typeface="Arial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6C00271-57BE-14C3-CE98-C07362D3A0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15820" y="1748487"/>
            <a:ext cx="1059024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it-IT" altLang="it-IT" sz="2400" dirty="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L</a:t>
            </a:r>
            <a:r>
              <a:rPr lang="it-IT" altLang="it-IT" sz="2400" dirty="0" bmk="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a procedura ordinaria è avviata per il: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it-IT" altLang="it-IT" sz="2400" dirty="0" bmk="">
              <a:solidFill>
                <a:schemeClr val="accent1">
                  <a:lumMod val="50000"/>
                </a:schemeClr>
              </a:solidFill>
              <a:latin typeface="+mn-lt"/>
              <a:ea typeface="+mj-ea"/>
              <a:cs typeface="+mj-cs"/>
            </a:endParaRPr>
          </a:p>
          <a:p>
            <a:pPr algn="just">
              <a:lnSpc>
                <a:spcPct val="100000"/>
              </a:lnSpc>
            </a:pPr>
            <a:r>
              <a:rPr lang="it-IT" altLang="it-IT" sz="2400" b="1" dirty="0" bmk="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primo semestre:</a:t>
            </a:r>
            <a:r>
              <a:rPr lang="it-IT" altLang="it-IT" sz="2400" dirty="0" bmk="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 dal quinto giorno successivo alla pubblicazione sulla Gazzetta Ufficiale della Repubblica Italiana del decreto, tenendo conto dell’esito della procedura di preassegnazione del medesimo semestre….</a:t>
            </a:r>
            <a:r>
              <a:rPr lang="it-IT" altLang="it-IT" sz="2400" b="1" dirty="0" bmk="">
                <a:solidFill>
                  <a:srgbClr val="FF0000"/>
                </a:solidFill>
                <a:latin typeface="+mn-lt"/>
                <a:ea typeface="+mj-ea"/>
                <a:cs typeface="+mj-cs"/>
              </a:rPr>
              <a:t>scadenza per EELL 03/04/2023</a:t>
            </a:r>
            <a:r>
              <a:rPr lang="it-IT" altLang="it-IT" sz="2400" dirty="0" bmk="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;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altLang="it-IT" sz="2400" dirty="0" bmk="">
              <a:solidFill>
                <a:schemeClr val="accent1">
                  <a:lumMod val="50000"/>
                </a:schemeClr>
              </a:solidFill>
              <a:latin typeface="+mn-lt"/>
              <a:ea typeface="+mj-ea"/>
              <a:cs typeface="+mj-cs"/>
            </a:endParaRPr>
          </a:p>
          <a:p>
            <a:pPr algn="just">
              <a:lnSpc>
                <a:spcPct val="100000"/>
              </a:lnSpc>
            </a:pPr>
            <a:r>
              <a:rPr lang="it-IT" altLang="it-IT" sz="2400" b="1" dirty="0" bmk="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secondo semestre:</a:t>
            </a:r>
            <a:r>
              <a:rPr lang="it-IT" altLang="it-IT" sz="2400" dirty="0" bmk="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 dal 16 giugno 2023, tenendo conto dell’esito delle procedure del primo semestre ordinaria, della procedura di preassegnazione del medesimo semestre </a:t>
            </a:r>
            <a:r>
              <a:rPr lang="it-IT" altLang="it-IT" sz="2400" dirty="0" bmk="_Ref124933783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e sulla base delle risorse disponibili.</a:t>
            </a:r>
            <a:endParaRPr lang="it-IT" altLang="it-IT" sz="2400" dirty="0">
              <a:solidFill>
                <a:schemeClr val="accent1">
                  <a:lumMod val="50000"/>
                </a:schemeClr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7817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7637AA-089F-A236-1F08-0AC28C25E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774" y="346075"/>
            <a:ext cx="10487025" cy="1120775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</a:pP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TERMINI DI PRESENTAZIONE DELLE DOMANDE  </a:t>
            </a:r>
            <a:br>
              <a:rPr lang="it-IT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(Art.6)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63238DAE-748F-961F-D2ED-83F613E95C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66750" y="3429000"/>
            <a:ext cx="10858499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it-IT" altLang="it-IT" sz="2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it-IT" altLang="it-IT" sz="2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F77D403-981E-2F3E-8C8A-4B22AA10E975}"/>
              </a:ext>
            </a:extLst>
          </p:cNvPr>
          <p:cNvSpPr txBox="1"/>
          <p:nvPr/>
        </p:nvSpPr>
        <p:spPr>
          <a:xfrm>
            <a:off x="666750" y="1657364"/>
            <a:ext cx="11020425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endParaRPr lang="it-IT" sz="2400" dirty="0" bmk="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lvl="0" algn="just"/>
            <a:r>
              <a:rPr lang="it-IT" sz="2400" dirty="0" bmk="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Ai fini dell’accesso al Fondo, le stazioni appaltanti titolari di CUP presentano le domande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it-IT" sz="2400" dirty="0" bmk="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dal quinto al venticinquesimo giorno successivo alla pubblicazione sulla Gazzetta Ufficiale della Repubblica Italiana per il primo semestre</a:t>
            </a:r>
            <a:r>
              <a:rPr lang="it-IT" sz="2400" b="1" dirty="0" bmk="">
                <a:solidFill>
                  <a:srgbClr val="FF0000"/>
                </a:solidFill>
                <a:ea typeface="+mj-ea"/>
                <a:cs typeface="+mj-cs"/>
              </a:rPr>
              <a:t>….</a:t>
            </a:r>
            <a:r>
              <a:rPr lang="it-IT" altLang="it-IT" sz="2400" b="1" dirty="0" bmk="">
                <a:solidFill>
                  <a:srgbClr val="FF0000"/>
                </a:solidFill>
                <a:latin typeface="+mn-lt"/>
                <a:ea typeface="+mj-ea"/>
                <a:cs typeface="+mj-cs"/>
              </a:rPr>
              <a:t>scadenza per EELL 03/04/2023</a:t>
            </a:r>
            <a:r>
              <a:rPr lang="it-IT" sz="2400" dirty="0" bmk="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it-IT" sz="2400" dirty="0" bmk="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dal 16 giugno al 6 luglio 2023 per il secondo semestre. </a:t>
            </a:r>
          </a:p>
          <a:p>
            <a:pPr lvl="0" algn="just"/>
            <a:endParaRPr lang="it-IT" sz="2400" dirty="0" bmk="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lvl="0" algn="just"/>
            <a:r>
              <a:rPr lang="it-IT" sz="2400" b="1" dirty="0" bmk="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Gli Enti locali </a:t>
            </a:r>
            <a:r>
              <a:rPr lang="it-IT" sz="2400" b="1" dirty="0" bmk="">
                <a:solidFill>
                  <a:srgbClr val="FF0000"/>
                </a:solidFill>
                <a:ea typeface="+mj-ea"/>
                <a:cs typeface="+mj-cs"/>
              </a:rPr>
              <a:t>NON</a:t>
            </a:r>
            <a:r>
              <a:rPr lang="it-IT" sz="2400" b="1" dirty="0" bmk="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 possono presentare domanda di accesso al Fondo in relazione agli interventi per i quali hanno proceduto a confermare la preassegnazione di cui all’articolo 1, comma 370, della legge di bilancio.</a:t>
            </a:r>
          </a:p>
        </p:txBody>
      </p:sp>
    </p:spTree>
    <p:extLst>
      <p:ext uri="{BB962C8B-B14F-4D97-AF65-F5344CB8AC3E}">
        <p14:creationId xmlns:p14="http://schemas.microsoft.com/office/powerpoint/2010/main" val="376709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0775"/>
          </a:xfrm>
        </p:spPr>
        <p:txBody>
          <a:bodyPr>
            <a:noAutofit/>
          </a:bodyPr>
          <a:lstStyle/>
          <a:p>
            <a:pPr algn="ctr"/>
            <a:br>
              <a:rPr lang="it-IT" sz="2800" b="1" dirty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Arial"/>
              </a:rPr>
            </a:br>
            <a:r>
              <a:rPr lang="it-IT" sz="2800" b="1" dirty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Arial"/>
              </a:rPr>
              <a:t>PUNTO SITUAZIONE 2022: PROCEDURA SEMPLIFICATA</a:t>
            </a:r>
            <a:br>
              <a:rPr lang="it-IT" sz="2800" b="1" dirty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Arial"/>
              </a:rPr>
            </a:br>
            <a:r>
              <a:rPr lang="it-IT" sz="2800" b="1" dirty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Arial"/>
              </a:rPr>
              <a:t>VERIFICHE EX POST</a:t>
            </a:r>
            <a:br>
              <a:rPr lang="it-IT" sz="2800" b="1" dirty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Arial"/>
              </a:rPr>
            </a:br>
            <a:endParaRPr lang="it-IT" sz="2800" b="1" u="sng" dirty="0">
              <a:solidFill>
                <a:srgbClr val="5B9BD5">
                  <a:lumMod val="50000"/>
                </a:srgbClr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31A3A1-E2A9-C292-CFF9-CE4B6B24B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010" y="1672512"/>
            <a:ext cx="10737980" cy="45831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Effettuate le opportune verifiche è stato approvato il </a:t>
            </a: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Decreto di assegnazione definitivo relativo </a:t>
            </a:r>
            <a:r>
              <a:rPr lang="it-IT" sz="2800" b="1" u="sng" dirty="0">
                <a:solidFill>
                  <a:schemeClr val="accent1">
                    <a:lumMod val="50000"/>
                  </a:schemeClr>
                </a:solidFill>
              </a:rPr>
              <a:t>sia alla procedura semplificata che alla procedura ordinaria</a:t>
            </a: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 relativa all’anno  2022 (</a:t>
            </a:r>
            <a:r>
              <a:rPr lang="it-IT" sz="2800" b="1" dirty="0">
                <a:solidFill>
                  <a:srgbClr val="FF0000"/>
                </a:solidFill>
              </a:rPr>
              <a:t>Decreto del Ragioniere generale dello Stato n. 52 del 2 marzo 2023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), pubblicato in GU n. 69 del 22-03-2023</a:t>
            </a:r>
          </a:p>
          <a:p>
            <a:pPr marL="0" indent="0" algn="just">
              <a:buNone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Si ricorda che tutti i Decreti relativi al FOI con i relativi allegati sono visionabili alla pagina web 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  <a:hlinkClick r:id="rId2"/>
              </a:rPr>
              <a:t>https://www.rgs.mef.gov.it/VERSIONE-I/attivita_istituzionali/monitoraggio/piano_nazionale_per_gli_investimenti_complementari_al_pnrr/fondo_opere_indifferibili/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 in costante aggiornamento</a:t>
            </a:r>
          </a:p>
          <a:p>
            <a:pPr marL="0" indent="0" algn="just">
              <a:buNone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833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4200" cy="841883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>
                <a:solidFill>
                  <a:srgbClr val="5B9BD5">
                    <a:lumMod val="50000"/>
                  </a:srgbClr>
                </a:solidFill>
                <a:latin typeface="+mn-lt"/>
                <a:ea typeface="+mn-ea"/>
                <a:cs typeface="Arial"/>
              </a:rPr>
              <a:t>CONTATTI PER PROBLEMI: A CHI RIVOLGERSI E PER COSA?</a:t>
            </a:r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570723" y="1207007"/>
            <a:ext cx="10635343" cy="490454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it-IT" sz="2400" b="1" dirty="0">
                <a:solidFill>
                  <a:srgbClr val="FF0000"/>
                </a:solidFill>
              </a:rPr>
              <a:t>Per problematiche relative a CUP non visualizzabili in REGIS: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endParaRPr lang="it-I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L’ente locale deve rivolgersi all’Amministrazione finanziatrice dell’intervento al fine di verificare se il CUP non visualizzabile rientri tra quelli beneficiari della preassegnazione.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endParaRPr lang="it-IT" sz="2400" b="1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Nel caso in cui il CUP rientri tra quelli beneficiari ma non sia presente in Regis, l’Ente locale deve aprire un ticket utilizzando mail: </a:t>
            </a:r>
            <a:r>
              <a:rPr lang="it-IT" sz="2400" b="1" dirty="0">
                <a:solidFill>
                  <a:schemeClr val="accent1">
                    <a:lumMod val="50000"/>
                  </a:schemeClr>
                </a:solidFill>
                <a:hlinkClick r:id="rId2"/>
              </a:rPr>
              <a:t>assistenzatecnica.regis@mef.gov.it</a:t>
            </a:r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endParaRPr lang="it-I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endParaRPr lang="it-I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it-IT" sz="3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Grazie per l’attenzione!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endParaRPr lang="it-IT" sz="3700" b="1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endParaRPr lang="it-I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endParaRPr lang="it-I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endParaRPr lang="it-IT" sz="2400" b="1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</a:pP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793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771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di Office</vt:lpstr>
      <vt:lpstr> Fondo Opere Indifferibili</vt:lpstr>
      <vt:lpstr>PROCEDURA SEMPLIFICATA 2023 - Comma 370 dell’art.1 della Legge n.197/2022 </vt:lpstr>
      <vt:lpstr>PROCEDURA SEMPLIFICATA 2023</vt:lpstr>
      <vt:lpstr> DECRETO  DEL MINISTRO DELL’ECONOMIA E FINANZE n. 58 DEL 10 FEBBRAIO 2023 – PROCEDURA ORDINARIA 2023 (GU 09/03/2023) AVVIO DELLA PROCEDURA ORDINARIA 2023 (Art.3) </vt:lpstr>
      <vt:lpstr>TERMINI DI PRESENTAZIONE DELLE DOMANDE   (Art.6)</vt:lpstr>
      <vt:lpstr> PUNTO SITUAZIONE 2022: PROCEDURA SEMPLIFICATA VERIFICHE EX POST </vt:lpstr>
      <vt:lpstr>CONTATTI PER PROBLEMI: A CHI RIVOLGERSI E PER COSA?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Fondo Opere Indifferibili</dc:title>
  <dc:creator>Claudia Giovannini</dc:creator>
  <cp:lastModifiedBy>Claudia Giovannini</cp:lastModifiedBy>
  <cp:revision>4</cp:revision>
  <dcterms:created xsi:type="dcterms:W3CDTF">2023-03-31T07:35:51Z</dcterms:created>
  <dcterms:modified xsi:type="dcterms:W3CDTF">2023-04-03T11:57:18Z</dcterms:modified>
</cp:coreProperties>
</file>